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7086600" cy="93726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723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1325" y="702925"/>
            <a:ext cx="4724625" cy="3514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8650" y="4451975"/>
            <a:ext cx="5669275" cy="421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708650" y="4451975"/>
            <a:ext cx="5669275" cy="421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325" y="702925"/>
            <a:ext cx="4724625" cy="3514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0:notes"/>
          <p:cNvSpPr txBox="1">
            <a:spLocks noGrp="1"/>
          </p:cNvSpPr>
          <p:nvPr>
            <p:ph type="body" idx="1"/>
          </p:nvPr>
        </p:nvSpPr>
        <p:spPr>
          <a:xfrm>
            <a:off x="708650" y="4451975"/>
            <a:ext cx="5669275" cy="421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1:notes"/>
          <p:cNvSpPr txBox="1">
            <a:spLocks noGrp="1"/>
          </p:cNvSpPr>
          <p:nvPr>
            <p:ph type="body" idx="1"/>
          </p:nvPr>
        </p:nvSpPr>
        <p:spPr>
          <a:xfrm>
            <a:off x="708650" y="4451975"/>
            <a:ext cx="5669275" cy="421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2:notes"/>
          <p:cNvSpPr txBox="1">
            <a:spLocks noGrp="1"/>
          </p:cNvSpPr>
          <p:nvPr>
            <p:ph type="body" idx="1"/>
          </p:nvPr>
        </p:nvSpPr>
        <p:spPr>
          <a:xfrm>
            <a:off x="708650" y="4451975"/>
            <a:ext cx="5669275" cy="421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3:notes"/>
          <p:cNvSpPr txBox="1">
            <a:spLocks noGrp="1"/>
          </p:cNvSpPr>
          <p:nvPr>
            <p:ph type="body" idx="1"/>
          </p:nvPr>
        </p:nvSpPr>
        <p:spPr>
          <a:xfrm>
            <a:off x="708650" y="4451975"/>
            <a:ext cx="5669275" cy="421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4:notes"/>
          <p:cNvSpPr txBox="1">
            <a:spLocks noGrp="1"/>
          </p:cNvSpPr>
          <p:nvPr>
            <p:ph type="body" idx="1"/>
          </p:nvPr>
        </p:nvSpPr>
        <p:spPr>
          <a:xfrm>
            <a:off x="708650" y="4451975"/>
            <a:ext cx="5669275" cy="421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5:notes"/>
          <p:cNvSpPr txBox="1">
            <a:spLocks noGrp="1"/>
          </p:cNvSpPr>
          <p:nvPr>
            <p:ph type="body" idx="1"/>
          </p:nvPr>
        </p:nvSpPr>
        <p:spPr>
          <a:xfrm>
            <a:off x="708650" y="4451975"/>
            <a:ext cx="5669275" cy="421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6:notes"/>
          <p:cNvSpPr txBox="1">
            <a:spLocks noGrp="1"/>
          </p:cNvSpPr>
          <p:nvPr>
            <p:ph type="body" idx="1"/>
          </p:nvPr>
        </p:nvSpPr>
        <p:spPr>
          <a:xfrm>
            <a:off x="708650" y="4451975"/>
            <a:ext cx="5669275" cy="421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7:notes"/>
          <p:cNvSpPr txBox="1">
            <a:spLocks noGrp="1"/>
          </p:cNvSpPr>
          <p:nvPr>
            <p:ph type="body" idx="1"/>
          </p:nvPr>
        </p:nvSpPr>
        <p:spPr>
          <a:xfrm>
            <a:off x="708650" y="4451975"/>
            <a:ext cx="5669275" cy="421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8:notes"/>
          <p:cNvSpPr txBox="1">
            <a:spLocks noGrp="1"/>
          </p:cNvSpPr>
          <p:nvPr>
            <p:ph type="body" idx="1"/>
          </p:nvPr>
        </p:nvSpPr>
        <p:spPr>
          <a:xfrm>
            <a:off x="708650" y="4451975"/>
            <a:ext cx="5669275" cy="421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9:notes"/>
          <p:cNvSpPr txBox="1">
            <a:spLocks noGrp="1"/>
          </p:cNvSpPr>
          <p:nvPr>
            <p:ph type="body" idx="1"/>
          </p:nvPr>
        </p:nvSpPr>
        <p:spPr>
          <a:xfrm>
            <a:off x="708650" y="4451975"/>
            <a:ext cx="5669275" cy="421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 txBox="1">
            <a:spLocks noGrp="1"/>
          </p:cNvSpPr>
          <p:nvPr>
            <p:ph type="body" idx="1"/>
          </p:nvPr>
        </p:nvSpPr>
        <p:spPr>
          <a:xfrm>
            <a:off x="708650" y="4451975"/>
            <a:ext cx="5669275" cy="421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0:notes"/>
          <p:cNvSpPr txBox="1">
            <a:spLocks noGrp="1"/>
          </p:cNvSpPr>
          <p:nvPr>
            <p:ph type="body" idx="1"/>
          </p:nvPr>
        </p:nvSpPr>
        <p:spPr>
          <a:xfrm>
            <a:off x="708650" y="4451975"/>
            <a:ext cx="5669275" cy="421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:notes"/>
          <p:cNvSpPr txBox="1">
            <a:spLocks noGrp="1"/>
          </p:cNvSpPr>
          <p:nvPr>
            <p:ph type="body" idx="1"/>
          </p:nvPr>
        </p:nvSpPr>
        <p:spPr>
          <a:xfrm>
            <a:off x="708650" y="4451975"/>
            <a:ext cx="5669275" cy="421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:notes"/>
          <p:cNvSpPr txBox="1">
            <a:spLocks noGrp="1"/>
          </p:cNvSpPr>
          <p:nvPr>
            <p:ph type="body" idx="1"/>
          </p:nvPr>
        </p:nvSpPr>
        <p:spPr>
          <a:xfrm>
            <a:off x="708650" y="4451975"/>
            <a:ext cx="5669275" cy="421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:notes"/>
          <p:cNvSpPr txBox="1">
            <a:spLocks noGrp="1"/>
          </p:cNvSpPr>
          <p:nvPr>
            <p:ph type="body" idx="1"/>
          </p:nvPr>
        </p:nvSpPr>
        <p:spPr>
          <a:xfrm>
            <a:off x="708650" y="4451975"/>
            <a:ext cx="5669275" cy="421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6:notes"/>
          <p:cNvSpPr txBox="1">
            <a:spLocks noGrp="1"/>
          </p:cNvSpPr>
          <p:nvPr>
            <p:ph type="body" idx="1"/>
          </p:nvPr>
        </p:nvSpPr>
        <p:spPr>
          <a:xfrm>
            <a:off x="708650" y="4451975"/>
            <a:ext cx="5669275" cy="421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:notes"/>
          <p:cNvSpPr txBox="1">
            <a:spLocks noGrp="1"/>
          </p:cNvSpPr>
          <p:nvPr>
            <p:ph type="body" idx="1"/>
          </p:nvPr>
        </p:nvSpPr>
        <p:spPr>
          <a:xfrm>
            <a:off x="708650" y="4451975"/>
            <a:ext cx="5669275" cy="421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:notes"/>
          <p:cNvSpPr txBox="1">
            <a:spLocks noGrp="1"/>
          </p:cNvSpPr>
          <p:nvPr>
            <p:ph type="body" idx="1"/>
          </p:nvPr>
        </p:nvSpPr>
        <p:spPr>
          <a:xfrm>
            <a:off x="708650" y="4451975"/>
            <a:ext cx="5669275" cy="421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9:notes"/>
          <p:cNvSpPr txBox="1">
            <a:spLocks noGrp="1"/>
          </p:cNvSpPr>
          <p:nvPr>
            <p:ph type="body" idx="1"/>
          </p:nvPr>
        </p:nvSpPr>
        <p:spPr>
          <a:xfrm>
            <a:off x="708650" y="4451975"/>
            <a:ext cx="5669275" cy="4217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Google Shape;25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" name="Google Shape;26;p2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27" name="Google Shape;27;p2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3C9E">
                <a:alpha val="49803"/>
              </a:srgbClr>
            </a:solidFill>
            <a:ln>
              <a:noFill/>
            </a:ln>
          </p:spPr>
        </p:sp>
        <p:sp>
          <p:nvSpPr>
            <p:cNvPr id="30" name="Google Shape;30;p2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EA3C9E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126C">
                <a:alpha val="80000"/>
              </a:srgb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B2126C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rgbClr val="EA3C9E">
                <a:alpha val="6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5400"/>
              <a:buFont typeface="Trebuchet MS"/>
              <a:buNone/>
              <a:defRPr sz="5400">
                <a:solidFill>
                  <a:srgbClr val="EA3C9E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3C9E">
                <a:alpha val="4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EA3C9E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126C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B2126C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rgbClr val="EA3C9E">
                <a:alpha val="6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rgbClr val="EA3C9E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EA3C9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webmaster@astef.or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tef.org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5400"/>
              <a:buFont typeface="Trebuchet MS"/>
              <a:buNone/>
            </a:pPr>
            <a:r>
              <a:rPr lang="en-US"/>
              <a:t>The Who, What, When, Where, Why, and How of ASTEF</a:t>
            </a:r>
            <a:endParaRPr/>
          </a:p>
        </p:txBody>
      </p:sp>
      <p:sp>
        <p:nvSpPr>
          <p:cNvPr id="144" name="Google Shape;144;p18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7"/>
          <p:cNvSpPr txBox="1">
            <a:spLocks noGrp="1"/>
          </p:cNvSpPr>
          <p:nvPr>
            <p:ph type="title"/>
          </p:nvPr>
        </p:nvSpPr>
        <p:spPr>
          <a:xfrm>
            <a:off x="677334" y="609599"/>
            <a:ext cx="8596668" cy="5667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US" dirty="0"/>
              <a:t>HOW are funds generated?</a:t>
            </a:r>
            <a:endParaRPr dirty="0"/>
          </a:p>
        </p:txBody>
      </p:sp>
      <p:sp>
        <p:nvSpPr>
          <p:cNvPr id="199" name="Google Shape;199;p27"/>
          <p:cNvSpPr txBox="1">
            <a:spLocks noGrp="1"/>
          </p:cNvSpPr>
          <p:nvPr>
            <p:ph type="body" idx="1"/>
          </p:nvPr>
        </p:nvSpPr>
        <p:spPr>
          <a:xfrm>
            <a:off x="786516" y="1491849"/>
            <a:ext cx="8596668" cy="4663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0"/>
              </a:spcAft>
              <a:buSzPts val="2240"/>
              <a:buFont typeface="Wingdings" panose="05000000000000000000" pitchFamily="2" charset="2"/>
              <a:buChar char="Ø"/>
            </a:pPr>
            <a:r>
              <a:rPr lang="en-US" sz="2800" b="1" dirty="0"/>
              <a:t>The foundation is able to support Scholarships, Leadership, and Projects through generous donations made to the Foundation. </a:t>
            </a:r>
            <a:endParaRPr dirty="0"/>
          </a:p>
          <a:p>
            <a:pPr marL="377191" lvl="0" indent="-285750" algn="l" rtl="0">
              <a:spcBef>
                <a:spcPts val="1000"/>
              </a:spcBef>
              <a:spcAft>
                <a:spcPts val="0"/>
              </a:spcAft>
              <a:buSzPts val="1440"/>
              <a:buFont typeface="Wingdings" panose="05000000000000000000" pitchFamily="2" charset="2"/>
              <a:buChar char="Ø"/>
            </a:pPr>
            <a:endParaRPr b="1" dirty="0"/>
          </a:p>
          <a:p>
            <a:pPr lvl="0" indent="-457200" algn="l" rtl="0">
              <a:spcBef>
                <a:spcPts val="1000"/>
              </a:spcBef>
              <a:spcAft>
                <a:spcPts val="0"/>
              </a:spcAft>
              <a:buSzPts val="2240"/>
              <a:buFont typeface="Wingdings" panose="05000000000000000000" pitchFamily="2" charset="2"/>
              <a:buChar char="Ø"/>
            </a:pPr>
            <a:r>
              <a:rPr lang="en-US" sz="2800" b="1" dirty="0"/>
              <a:t>Donations from individuals, groups, businesses and corporations are welcome.</a:t>
            </a:r>
            <a:endParaRPr dirty="0"/>
          </a:p>
          <a:p>
            <a:pPr lvl="0" indent="-457200" algn="l" rtl="0">
              <a:spcBef>
                <a:spcPts val="1000"/>
              </a:spcBef>
              <a:spcAft>
                <a:spcPts val="0"/>
              </a:spcAft>
              <a:buSzPts val="2240"/>
              <a:buFont typeface="Wingdings" panose="05000000000000000000" pitchFamily="2" charset="2"/>
              <a:buChar char="Ø"/>
            </a:pPr>
            <a:endParaRPr sz="2800" b="1" dirty="0"/>
          </a:p>
          <a:p>
            <a:pPr lvl="0" indent="-457200" algn="l" rtl="0">
              <a:spcBef>
                <a:spcPts val="1000"/>
              </a:spcBef>
              <a:spcAft>
                <a:spcPts val="0"/>
              </a:spcAft>
              <a:buSzPts val="2240"/>
              <a:buFont typeface="Wingdings" panose="05000000000000000000" pitchFamily="2" charset="2"/>
              <a:buChar char="Ø"/>
            </a:pPr>
            <a:r>
              <a:rPr lang="en-US" sz="2800" b="1" dirty="0"/>
              <a:t>All gifts to ASTEF are tax deductible to the fullest extent of the law. 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US"/>
              <a:t>Fundraising Opportunities: </a:t>
            </a:r>
            <a:endParaRPr/>
          </a:p>
        </p:txBody>
      </p:sp>
      <p:sp>
        <p:nvSpPr>
          <p:cNvPr id="205" name="Google Shape;205;p2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433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br>
              <a:rPr lang="en-US" dirty="0"/>
            </a:br>
            <a:br>
              <a:rPr lang="en-US" dirty="0"/>
            </a:br>
            <a:endParaRPr dirty="0"/>
          </a:p>
        </p:txBody>
      </p:sp>
      <p:sp>
        <p:nvSpPr>
          <p:cNvPr id="206" name="Google Shape;206;p28"/>
          <p:cNvSpPr/>
          <p:nvPr/>
        </p:nvSpPr>
        <p:spPr>
          <a:xfrm>
            <a:off x="1119249" y="1378547"/>
            <a:ext cx="8386701" cy="5293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ASTEF conducts fundraising events for TSO members, their families and friends, businesses, and corporations throughout the year.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u="sng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TSO Convention Fundraisers have included</a:t>
            </a: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endParaRPr lang="en-US" dirty="0">
              <a:ea typeface="Trebuchet MS"/>
            </a:endParaRPr>
          </a:p>
          <a:p>
            <a:pPr marL="342900" lvl="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Raffle Baskets </a:t>
            </a:r>
          </a:p>
          <a:p>
            <a:pPr marL="342900" lvl="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Ticketed Events</a:t>
            </a:r>
          </a:p>
          <a:p>
            <a:pPr marL="342900" lvl="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Silent Auction  </a:t>
            </a:r>
          </a:p>
          <a:p>
            <a:pPr marL="342900" lvl="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Items for sale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u="sng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u="sng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Chapter Recognition: April 1 Deadline – Use FORM on ASTEF website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Scholarship Categories- </a:t>
            </a:r>
            <a:endParaRPr sz="2000" b="1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     Honors $1, Double $2, Triple $3-- per member 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Leadership Categories- </a:t>
            </a:r>
            <a:endParaRPr sz="2000" b="1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     Journeyers $1 and Trailblazers $2-- per member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Projects Categories –</a:t>
            </a:r>
            <a:endParaRPr dirty="0"/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       Groundbreakers $1 and Builders $2 –- per member</a:t>
            </a:r>
            <a:endParaRPr sz="18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9"/>
          <p:cNvSpPr txBox="1">
            <a:spLocks noGrp="1"/>
          </p:cNvSpPr>
          <p:nvPr>
            <p:ph type="body" idx="1"/>
          </p:nvPr>
        </p:nvSpPr>
        <p:spPr>
          <a:xfrm>
            <a:off x="547332" y="780767"/>
            <a:ext cx="8596668" cy="5458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 sz="2400" b="1" u="sng" dirty="0"/>
              <a:t>Annual Events</a:t>
            </a:r>
            <a:r>
              <a:rPr lang="en-US" sz="2400" b="1" dirty="0"/>
              <a:t>:</a:t>
            </a:r>
            <a:endParaRPr lang="en-US" dirty="0"/>
          </a:p>
          <a:p>
            <a:pPr marL="800100" lvl="1" indent="-342900">
              <a:lnSpc>
                <a:spcPct val="80000"/>
              </a:lnSpc>
              <a:spcBef>
                <a:spcPts val="0"/>
              </a:spcBef>
              <a:buSzPts val="1920"/>
              <a:buFont typeface="Wingdings" panose="05000000000000000000" pitchFamily="2" charset="2"/>
              <a:buChar char="Ø"/>
            </a:pPr>
            <a:endParaRPr lang="en-US" sz="2200" b="1" u="sng" dirty="0"/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SzPts val="1920"/>
              <a:buFont typeface="Wingdings" panose="05000000000000000000" pitchFamily="2" charset="2"/>
              <a:buChar char="Ø"/>
            </a:pPr>
            <a:r>
              <a:rPr lang="en-US" sz="2200" b="1" u="sng" dirty="0"/>
              <a:t>Giving Month </a:t>
            </a:r>
            <a:r>
              <a:rPr lang="en-US" sz="2200" b="1" dirty="0"/>
              <a:t>– 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SzPts val="1920"/>
              <a:buFont typeface="Wingdings" panose="05000000000000000000" pitchFamily="2" charset="2"/>
              <a:buChar char="Ø"/>
            </a:pPr>
            <a:r>
              <a:rPr lang="en-US" sz="2000" b="1" dirty="0"/>
              <a:t>February has been proclaimed ASTEF Giving Month. Members are encouraged to make a tax-deductible contribution during this month. 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SzPts val="1920"/>
              <a:buFont typeface="Wingdings" panose="05000000000000000000" pitchFamily="2" charset="2"/>
              <a:buChar char="Ø"/>
            </a:pPr>
            <a:endParaRPr lang="en-US" sz="2200" b="1" u="sng" dirty="0"/>
          </a:p>
          <a:p>
            <a:pPr marL="800100" lvl="1" indent="-342900">
              <a:lnSpc>
                <a:spcPct val="80000"/>
              </a:lnSpc>
              <a:spcBef>
                <a:spcPts val="0"/>
              </a:spcBef>
              <a:buSzPts val="1920"/>
              <a:buFont typeface="Wingdings" panose="05000000000000000000" pitchFamily="2" charset="2"/>
              <a:buChar char="Ø"/>
            </a:pPr>
            <a:r>
              <a:rPr lang="en-US" sz="2400" b="1" u="sng" dirty="0"/>
              <a:t>ASTEF Travelers – </a:t>
            </a:r>
            <a:endParaRPr lang="en-US" sz="1800" u="sng" dirty="0"/>
          </a:p>
          <a:p>
            <a:pPr marL="1257300" lvl="2" indent="-342900">
              <a:spcBef>
                <a:spcPts val="600"/>
              </a:spcBef>
              <a:buSzPts val="1920"/>
              <a:buFont typeface="Wingdings" panose="05000000000000000000" pitchFamily="2" charset="2"/>
              <a:buChar char="Ø"/>
            </a:pPr>
            <a:r>
              <a:rPr lang="en-US" sz="2200" b="1" dirty="0"/>
              <a:t>Past ASTEF Travel trips have included 2 cruises, 3 Road Scholars, and </a:t>
            </a:r>
            <a:r>
              <a:rPr lang="en-US" sz="2200" b="1"/>
              <a:t>3 Weekenders. </a:t>
            </a:r>
            <a:r>
              <a:rPr lang="en-US" sz="2200" b="1" dirty="0"/>
              <a:t>The first Weekender was held in October, 2016 in Galveston, the second Weekender was in September, 2018 in Fredericksburg, and a third weekender was in April, 2019 to Bryan/College Station.  A small portion of the trip fee is dedicated to ASTEF. 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</a:pPr>
            <a:endParaRPr sz="2400" u="sng"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</a:pPr>
            <a:endParaRPr sz="2400" u="sng"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60"/>
              <a:buNone/>
            </a:pPr>
            <a:endParaRPr sz="450"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60"/>
              <a:buNone/>
            </a:pPr>
            <a:r>
              <a:rPr lang="en-US" sz="450" dirty="0"/>
              <a:t>  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60"/>
              <a:buNone/>
            </a:pPr>
            <a:endParaRPr sz="450" dirty="0"/>
          </a:p>
          <a:p>
            <a:pPr marL="342900" lvl="0" indent="-32004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60"/>
              <a:buNone/>
            </a:pPr>
            <a:endParaRPr sz="450" dirty="0"/>
          </a:p>
          <a:p>
            <a:pPr marL="342900" lvl="0" indent="-32004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60"/>
              <a:buNone/>
            </a:pPr>
            <a:endParaRPr sz="450" dirty="0"/>
          </a:p>
          <a:p>
            <a:pPr marL="342900" lvl="0" indent="-32004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60"/>
              <a:buNone/>
            </a:pPr>
            <a:endParaRPr sz="450" dirty="0"/>
          </a:p>
          <a:p>
            <a:pPr marL="342900" lvl="0" indent="-32004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60"/>
              <a:buNone/>
            </a:pPr>
            <a:endParaRPr sz="450"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60"/>
              <a:buNone/>
            </a:pPr>
            <a:endParaRPr sz="450" dirty="0"/>
          </a:p>
          <a:p>
            <a:pPr marL="342900" lvl="0" indent="-32004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60"/>
              <a:buNone/>
            </a:pPr>
            <a:endParaRPr sz="450" dirty="0"/>
          </a:p>
          <a:p>
            <a:pPr marL="342900" lvl="0" indent="-32004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60"/>
              <a:buNone/>
            </a:pPr>
            <a:endParaRPr sz="450" dirty="0"/>
          </a:p>
          <a:p>
            <a:pPr marL="342900" lvl="0" indent="-32004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60"/>
              <a:buNone/>
            </a:pPr>
            <a:endParaRPr sz="450" dirty="0"/>
          </a:p>
          <a:p>
            <a:pPr marL="342900" lvl="0" indent="-32004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60"/>
              <a:buNone/>
            </a:pPr>
            <a:endParaRPr sz="450" dirty="0"/>
          </a:p>
          <a:p>
            <a:pPr marL="342900" lvl="0" indent="-32004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60"/>
              <a:buNone/>
            </a:pPr>
            <a:endParaRPr sz="450" dirty="0"/>
          </a:p>
          <a:p>
            <a:pPr marL="342900" lvl="0" indent="-32004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60"/>
              <a:buNone/>
            </a:pPr>
            <a:endParaRPr sz="450" dirty="0"/>
          </a:p>
          <a:p>
            <a:pPr marL="342900" lvl="0" indent="-32004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60"/>
              <a:buNone/>
            </a:pPr>
            <a:endParaRPr sz="450" dirty="0"/>
          </a:p>
          <a:p>
            <a:pPr marL="342900" lvl="0" indent="-32004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60"/>
              <a:buNone/>
            </a:pPr>
            <a:endParaRPr sz="450" dirty="0"/>
          </a:p>
          <a:p>
            <a:pPr marL="342900" lvl="0" indent="-32004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60"/>
              <a:buNone/>
            </a:pPr>
            <a:endParaRPr sz="450" dirty="0"/>
          </a:p>
          <a:p>
            <a:pPr marL="342900" lvl="0" indent="-32004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60"/>
              <a:buNone/>
            </a:pPr>
            <a:endParaRPr sz="450" dirty="0"/>
          </a:p>
          <a:p>
            <a:pPr marL="342900" lvl="0" indent="-32004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60"/>
              <a:buNone/>
            </a:pPr>
            <a:endParaRPr sz="450" dirty="0"/>
          </a:p>
        </p:txBody>
      </p:sp>
      <p:sp>
        <p:nvSpPr>
          <p:cNvPr id="212" name="Google Shape;212;p29"/>
          <p:cNvSpPr/>
          <p:nvPr/>
        </p:nvSpPr>
        <p:spPr>
          <a:xfrm>
            <a:off x="3048000" y="2413338"/>
            <a:ext cx="60960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0"/>
          <p:cNvSpPr txBox="1">
            <a:spLocks noGrp="1"/>
          </p:cNvSpPr>
          <p:nvPr>
            <p:ph type="body" idx="1"/>
          </p:nvPr>
        </p:nvSpPr>
        <p:spPr>
          <a:xfrm>
            <a:off x="650038" y="536504"/>
            <a:ext cx="9312828" cy="5413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Font typeface="Wingdings" panose="05000000000000000000" pitchFamily="2" charset="2"/>
              <a:buChar char="Ø"/>
            </a:pPr>
            <a:r>
              <a:rPr lang="en-US" sz="2400" b="1" u="sng" dirty="0"/>
              <a:t>Corporate Fundraisers include</a:t>
            </a:r>
            <a:r>
              <a:rPr lang="en-US" sz="2400" b="1" dirty="0"/>
              <a:t>: </a:t>
            </a:r>
            <a:endParaRPr lang="en-US" dirty="0"/>
          </a:p>
          <a:p>
            <a:pPr marL="800100" lvl="1" indent="-342900">
              <a:spcBef>
                <a:spcPts val="0"/>
              </a:spcBef>
              <a:buSzPts val="1920"/>
              <a:buFont typeface="Wingdings" panose="05000000000000000000" pitchFamily="2" charset="2"/>
              <a:buChar char="Ø"/>
            </a:pPr>
            <a:r>
              <a:rPr lang="en-US" sz="2200" b="1" dirty="0"/>
              <a:t>Kroger/Ralph’s Community Rewards Program which began in 2017.</a:t>
            </a:r>
          </a:p>
          <a:p>
            <a:pPr marL="800100" lvl="1" indent="-342900">
              <a:spcBef>
                <a:spcPts val="0"/>
              </a:spcBef>
              <a:buSzPts val="1920"/>
              <a:buFont typeface="Wingdings" panose="05000000000000000000" pitchFamily="2" charset="2"/>
              <a:buChar char="Ø"/>
            </a:pPr>
            <a:r>
              <a:rPr lang="en-US" sz="2400" b="1" dirty="0"/>
              <a:t>Randall’s/Tom Thumb Reward Program which began in 2018. 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endParaRPr sz="2400" b="1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en-US" sz="2400" b="1" dirty="0"/>
              <a:t>See WEBSITE for DETAILS– Under the Events tab! 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endParaRPr sz="2400" b="1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en-US" sz="2400" b="1" dirty="0"/>
              <a:t>Other fundraisers include:</a:t>
            </a:r>
            <a:endParaRPr lang="en-US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Font typeface="Wingdings" panose="05000000000000000000" pitchFamily="2" charset="2"/>
              <a:buChar char="Ø"/>
            </a:pPr>
            <a:r>
              <a:rPr lang="en-US" sz="2400" b="1" dirty="0"/>
              <a:t>Kendra Scott Pop-Up Store held during TSO state conventions.</a:t>
            </a: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Font typeface="Wingdings" panose="05000000000000000000" pitchFamily="2" charset="2"/>
              <a:buChar char="Ø"/>
            </a:pPr>
            <a:r>
              <a:rPr lang="en-US" sz="2400" b="1" dirty="0"/>
              <a:t>Talbot’s Shopping Event held at a Ft. Worth location.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US"/>
              <a:t>Other Ideas: </a:t>
            </a:r>
            <a:endParaRPr/>
          </a:p>
        </p:txBody>
      </p:sp>
      <p:sp>
        <p:nvSpPr>
          <p:cNvPr id="223" name="Google Shape;223;p31"/>
          <p:cNvSpPr txBox="1">
            <a:spLocks noGrp="1"/>
          </p:cNvSpPr>
          <p:nvPr>
            <p:ph type="body" idx="1"/>
          </p:nvPr>
        </p:nvSpPr>
        <p:spPr>
          <a:xfrm>
            <a:off x="677334" y="1464553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Font typeface="Wingdings" panose="05000000000000000000" pitchFamily="2" charset="2"/>
              <a:buChar char="Ø"/>
            </a:pPr>
            <a:r>
              <a:rPr lang="en-US" sz="2400" dirty="0"/>
              <a:t>Consider a donation </a:t>
            </a:r>
            <a:r>
              <a:rPr lang="en-US" sz="2400" b="1" dirty="0"/>
              <a:t>“in Honor of</a:t>
            </a:r>
            <a:r>
              <a:rPr lang="en-US" sz="2400" dirty="0"/>
              <a:t>” an associate, friend, or relative to tell them how much they mean to you.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Font typeface="Wingdings" panose="05000000000000000000" pitchFamily="2" charset="2"/>
              <a:buChar char="Ø"/>
            </a:pP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Font typeface="Wingdings" panose="05000000000000000000" pitchFamily="2" charset="2"/>
              <a:buChar char="Ø"/>
            </a:pPr>
            <a:r>
              <a:rPr lang="en-US" sz="2400" dirty="0"/>
              <a:t>Donations can also be made “</a:t>
            </a:r>
            <a:r>
              <a:rPr lang="en-US" sz="2400" b="1" dirty="0"/>
              <a:t>in Memory of”</a:t>
            </a:r>
            <a:r>
              <a:rPr lang="en-US" sz="2400" dirty="0"/>
              <a:t> a special friend, relative, colleague, etc. 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Font typeface="Wingdings" panose="05000000000000000000" pitchFamily="2" charset="2"/>
              <a:buChar char="Ø"/>
            </a:pP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Font typeface="Wingdings" panose="05000000000000000000" pitchFamily="2" charset="2"/>
              <a:buChar char="Ø"/>
            </a:pPr>
            <a:r>
              <a:rPr lang="en-US" sz="2400" dirty="0"/>
              <a:t>“</a:t>
            </a:r>
            <a:r>
              <a:rPr lang="en-US" sz="2400" b="1" dirty="0"/>
              <a:t>Celebrate by giving</a:t>
            </a:r>
            <a:r>
              <a:rPr lang="en-US" sz="2400" dirty="0"/>
              <a:t>” - Give</a:t>
            </a:r>
            <a:r>
              <a:rPr lang="en-US" sz="2400" b="1" dirty="0"/>
              <a:t> </a:t>
            </a:r>
            <a:r>
              <a:rPr lang="en-US" sz="2400" dirty="0"/>
              <a:t>to the Foundation to honor your friends, your mentors, your chapter, yourself.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US"/>
              <a:t>Keep in Mind: </a:t>
            </a:r>
            <a:endParaRPr/>
          </a:p>
        </p:txBody>
      </p:sp>
      <p:sp>
        <p:nvSpPr>
          <p:cNvPr id="229" name="Google Shape;229;p32"/>
          <p:cNvSpPr txBox="1">
            <a:spLocks noGrp="1"/>
          </p:cNvSpPr>
          <p:nvPr>
            <p:ph type="body" idx="1"/>
          </p:nvPr>
        </p:nvSpPr>
        <p:spPr>
          <a:xfrm>
            <a:off x="677334" y="1619251"/>
            <a:ext cx="8596668" cy="4422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880"/>
              <a:buNone/>
            </a:pPr>
            <a:r>
              <a:rPr lang="en-US" sz="3600" dirty="0"/>
              <a:t>A gift to ASTEF is a gift that keeps on giving. Gifts to ASTEF are used to support Scholarships, Leadership, and Projects that impact Texas educators and students.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US"/>
              <a:t>WHO Manages the Operations of the Foundation?</a:t>
            </a:r>
            <a:endParaRPr/>
          </a:p>
        </p:txBody>
      </p:sp>
      <p:sp>
        <p:nvSpPr>
          <p:cNvPr id="235" name="Google Shape;235;p33"/>
          <p:cNvSpPr txBox="1">
            <a:spLocks noGrp="1"/>
          </p:cNvSpPr>
          <p:nvPr>
            <p:ph type="body" idx="1"/>
          </p:nvPr>
        </p:nvSpPr>
        <p:spPr>
          <a:xfrm>
            <a:off x="677334" y="1809751"/>
            <a:ext cx="8596668" cy="4231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Font typeface="Wingdings" panose="05000000000000000000" pitchFamily="2" charset="2"/>
              <a:buChar char="Ø"/>
            </a:pPr>
            <a:r>
              <a:rPr lang="en-US" b="1" dirty="0"/>
              <a:t>ASTEF is managed by a Board of Directors elected by ASTEF members. Elections are held every two years at the required annual meeting assembled during the annual Texas State Organization (TSO) Convention. </a:t>
            </a:r>
            <a:endParaRPr dirty="0"/>
          </a:p>
          <a:p>
            <a:pPr marL="377191" lvl="0" indent="-285750" algn="l" rtl="0">
              <a:spcBef>
                <a:spcPts val="1000"/>
              </a:spcBef>
              <a:spcAft>
                <a:spcPts val="0"/>
              </a:spcAft>
              <a:buSzPts val="1440"/>
              <a:buFont typeface="Wingdings" panose="05000000000000000000" pitchFamily="2" charset="2"/>
              <a:buChar char="Ø"/>
            </a:pPr>
            <a:endParaRPr b="1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Font typeface="Wingdings" panose="05000000000000000000" pitchFamily="2" charset="2"/>
              <a:buChar char="Ø"/>
            </a:pPr>
            <a:r>
              <a:rPr lang="en-US" b="1" dirty="0"/>
              <a:t>Applications for Director positions are found on the ASTEF website during the second year of the biennium.</a:t>
            </a:r>
            <a:endParaRPr dirty="0"/>
          </a:p>
          <a:p>
            <a:pPr marL="285750" lvl="0" indent="-285750" algn="l" rtl="0">
              <a:spcBef>
                <a:spcPts val="1000"/>
              </a:spcBef>
              <a:spcAft>
                <a:spcPts val="0"/>
              </a:spcAft>
              <a:buSzPts val="1440"/>
              <a:buFont typeface="Wingdings" panose="05000000000000000000" pitchFamily="2" charset="2"/>
              <a:buChar char="Ø"/>
            </a:pPr>
            <a:endParaRPr b="1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Font typeface="Wingdings" panose="05000000000000000000" pitchFamily="2" charset="2"/>
              <a:buChar char="Ø"/>
            </a:pPr>
            <a:r>
              <a:rPr lang="en-US" b="1" dirty="0"/>
              <a:t>Directors serve a 6 year term.  </a:t>
            </a:r>
            <a:endParaRPr dirty="0"/>
          </a:p>
          <a:p>
            <a:pPr marL="377191" lvl="0" indent="-285750" algn="l" rtl="0">
              <a:spcBef>
                <a:spcPts val="1000"/>
              </a:spcBef>
              <a:spcAft>
                <a:spcPts val="0"/>
              </a:spcAft>
              <a:buSzPts val="1440"/>
              <a:buFont typeface="Wingdings" panose="05000000000000000000" pitchFamily="2" charset="2"/>
              <a:buChar char="Ø"/>
            </a:pPr>
            <a:endParaRPr b="1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Font typeface="Wingdings" panose="05000000000000000000" pitchFamily="2" charset="2"/>
              <a:buChar char="Ø"/>
            </a:pPr>
            <a:r>
              <a:rPr lang="en-US" b="1" dirty="0"/>
              <a:t>The board consists of  both elected Directors and Ex-Officio Members: TSO President, TSO Treasurer, TSO Scholarship Chair, and TSO Leadership Seminar Chair.</a:t>
            </a:r>
            <a:endParaRPr dirty="0"/>
          </a:p>
          <a:p>
            <a:pPr marL="824231" lvl="1" indent="-285750" algn="l" rtl="0">
              <a:spcBef>
                <a:spcPts val="1000"/>
              </a:spcBef>
              <a:spcAft>
                <a:spcPts val="0"/>
              </a:spcAft>
              <a:buSzPts val="1280"/>
              <a:buFont typeface="Wingdings" panose="05000000000000000000" pitchFamily="2" charset="2"/>
              <a:buChar char="Ø"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US"/>
              <a:t>Check-Out the Website!  </a:t>
            </a:r>
            <a:br>
              <a:rPr lang="en-US"/>
            </a:br>
            <a:r>
              <a:rPr lang="en-US"/>
              <a:t>www.astef.org</a:t>
            </a:r>
            <a:endParaRPr/>
          </a:p>
        </p:txBody>
      </p:sp>
      <p:sp>
        <p:nvSpPr>
          <p:cNvPr id="241" name="Google Shape;241;p34"/>
          <p:cNvSpPr txBox="1">
            <a:spLocks noGrp="1"/>
          </p:cNvSpPr>
          <p:nvPr>
            <p:ph type="body" idx="1"/>
          </p:nvPr>
        </p:nvSpPr>
        <p:spPr>
          <a:xfrm>
            <a:off x="677334" y="1930401"/>
            <a:ext cx="8596668" cy="459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1665" b="1" u="sng" dirty="0"/>
              <a:t>RESOURCE PAGE</a:t>
            </a:r>
            <a:r>
              <a:rPr lang="en-US" sz="1665" b="1" dirty="0"/>
              <a:t>:</a:t>
            </a:r>
            <a:endParaRPr dirty="0"/>
          </a:p>
          <a:p>
            <a:pPr marL="742950" lvl="1" indent="-285750">
              <a:lnSpc>
                <a:spcPct val="8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en-US" sz="1465" b="1" dirty="0"/>
              <a:t>Sample Chapter Programs </a:t>
            </a:r>
            <a:endParaRPr dirty="0"/>
          </a:p>
          <a:p>
            <a:pPr marL="742950" lvl="1" indent="-285750">
              <a:lnSpc>
                <a:spcPct val="8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en-US" sz="1465" b="1" dirty="0"/>
              <a:t>Sample Area Messages</a:t>
            </a:r>
            <a:endParaRPr dirty="0"/>
          </a:p>
          <a:p>
            <a:pPr marL="742950" lvl="1" indent="-285750">
              <a:lnSpc>
                <a:spcPct val="8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en-US" sz="1465" b="1" dirty="0"/>
              <a:t>Graphics for use in newsletters, websites, etc.</a:t>
            </a:r>
            <a:endParaRPr dirty="0"/>
          </a:p>
          <a:p>
            <a:pPr marL="742950" lvl="1" indent="-285750">
              <a:lnSpc>
                <a:spcPct val="8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en-US" sz="1465" b="1" dirty="0"/>
              <a:t>Archived materials for your use </a:t>
            </a:r>
            <a:endParaRPr dirty="0"/>
          </a:p>
          <a:p>
            <a:pPr marL="742950" lvl="1" indent="-285750">
              <a:lnSpc>
                <a:spcPct val="8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en-US" sz="1465" b="1" dirty="0"/>
              <a:t>Foundation Focus tab has many wonderful ideas to support chapters/members.</a:t>
            </a:r>
            <a:endParaRPr dirty="0"/>
          </a:p>
          <a:p>
            <a:pPr marL="285750" lvl="0" indent="-2857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endParaRPr sz="1665" b="1" dirty="0"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1665" b="1" u="sng" dirty="0"/>
              <a:t>Under Purposes and then Projects and Grants:</a:t>
            </a:r>
            <a:endParaRPr dirty="0"/>
          </a:p>
          <a:p>
            <a:pPr marL="742950" lvl="1" indent="-285750">
              <a:lnSpc>
                <a:spcPct val="8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en-US" sz="1465" b="1" dirty="0"/>
              <a:t>View the ASTEF Aspiring Educator video that was debuted at the Houston Convention </a:t>
            </a:r>
            <a:endParaRPr dirty="0"/>
          </a:p>
          <a:p>
            <a:pPr marL="285750" lvl="0" indent="-2857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endParaRPr sz="1665" dirty="0"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sz="2220" b="1" u="sng" dirty="0"/>
              <a:t>Register to receive information about ASTEF !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332"/>
              <a:buNone/>
            </a:pPr>
            <a:r>
              <a:rPr lang="en-US" sz="1665" dirty="0"/>
              <a:t>Complete the form on the Resource Page or we can provide a group form for chapters or larger groups by contacting </a:t>
            </a:r>
            <a:r>
              <a:rPr lang="en-US" sz="1665" u="sng" dirty="0">
                <a:solidFill>
                  <a:schemeClr val="hlink"/>
                </a:solidFill>
                <a:hlinkClick r:id="rId3"/>
              </a:rPr>
              <a:t>webmaster@astef.org</a:t>
            </a:r>
            <a:r>
              <a:rPr lang="en-US" sz="1665" dirty="0"/>
              <a:t> 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332"/>
              <a:buNone/>
            </a:pPr>
            <a:endParaRPr sz="1665" dirty="0"/>
          </a:p>
          <a:p>
            <a:pPr marL="342900" lvl="0" indent="-258318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332"/>
              <a:buNone/>
            </a:pPr>
            <a:endParaRPr sz="1665" dirty="0"/>
          </a:p>
          <a:p>
            <a:pPr marL="342900" lvl="0" indent="-258318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332"/>
              <a:buNone/>
            </a:pPr>
            <a:endParaRPr sz="1665"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332"/>
              <a:buNone/>
            </a:pPr>
            <a:endParaRPr sz="1665" b="1" dirty="0"/>
          </a:p>
          <a:p>
            <a:pPr marL="342900" lvl="0" indent="-258318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332"/>
              <a:buNone/>
            </a:pPr>
            <a:endParaRPr sz="1665" dirty="0"/>
          </a:p>
          <a:p>
            <a:pPr marL="342900" lvl="0" indent="-258318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332"/>
              <a:buNone/>
            </a:pPr>
            <a:endParaRPr sz="166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5"/>
          <p:cNvSpPr txBox="1">
            <a:spLocks noGrp="1"/>
          </p:cNvSpPr>
          <p:nvPr>
            <p:ph type="body" idx="1"/>
          </p:nvPr>
        </p:nvSpPr>
        <p:spPr>
          <a:xfrm>
            <a:off x="677334" y="945938"/>
            <a:ext cx="8596668" cy="4378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80"/>
              <a:buFont typeface="Wingdings" panose="05000000000000000000" pitchFamily="2" charset="2"/>
              <a:buChar char="Ø"/>
            </a:pPr>
            <a:r>
              <a:rPr lang="en-US" sz="3600" dirty="0"/>
              <a:t>Members are encouraged to contact any ASTEF Board Director with questions, suggestions, or concerns.</a:t>
            </a:r>
            <a:endParaRPr dirty="0"/>
          </a:p>
          <a:p>
            <a:pPr marL="571500" lvl="0" indent="-571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80"/>
              <a:buFont typeface="Wingdings" panose="05000000000000000000" pitchFamily="2" charset="2"/>
              <a:buChar char="Ø"/>
            </a:pPr>
            <a:endParaRPr sz="3600" dirty="0"/>
          </a:p>
          <a:p>
            <a:pPr marL="571500" lvl="0" indent="-571500">
              <a:lnSpc>
                <a:spcPct val="90000"/>
              </a:lnSpc>
              <a:buSzPts val="2880"/>
              <a:buFont typeface="Wingdings" panose="05000000000000000000" pitchFamily="2" charset="2"/>
              <a:buChar char="Ø"/>
            </a:pPr>
            <a:r>
              <a:rPr lang="en-US" sz="3600" dirty="0"/>
              <a:t>The Alpha State Texas Educational Foundation is young and continually evolving. Let us all join together as we continue to learn and grow.</a:t>
            </a:r>
            <a:endParaRPr sz="3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840"/>
              <a:buNone/>
            </a:pPr>
            <a:r>
              <a:rPr lang="en-US" sz="4800" dirty="0"/>
              <a:t>Above All…Remember!</a:t>
            </a:r>
            <a:endParaRPr dirty="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SzPts val="3840"/>
              <a:buNone/>
            </a:pPr>
            <a:r>
              <a:rPr lang="en-US" sz="4800" dirty="0"/>
              <a:t>ASTEF IS “OUR” FOUNDATION!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US"/>
              <a:t>What is ASTEF? </a:t>
            </a:r>
            <a:endParaRPr/>
          </a:p>
        </p:txBody>
      </p:sp>
      <p:sp>
        <p:nvSpPr>
          <p:cNvPr id="150" name="Google Shape;150;p19"/>
          <p:cNvSpPr txBox="1">
            <a:spLocks noGrp="1"/>
          </p:cNvSpPr>
          <p:nvPr>
            <p:ph type="body" idx="1"/>
          </p:nvPr>
        </p:nvSpPr>
        <p:spPr>
          <a:xfrm>
            <a:off x="1032176" y="1478201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560"/>
              <a:buNone/>
            </a:pPr>
            <a:r>
              <a:rPr lang="en-US" sz="3200" dirty="0"/>
              <a:t>The Alpha State Texas Educational Foundation is a 501(c)(3) non-profit corporation </a:t>
            </a:r>
            <a:r>
              <a:rPr lang="en-US" sz="3200" u="sng" dirty="0"/>
              <a:t>established</a:t>
            </a:r>
            <a:r>
              <a:rPr lang="en-US" sz="3200" dirty="0"/>
              <a:t> in </a:t>
            </a:r>
            <a:r>
              <a:rPr lang="en-US" sz="3200" dirty="0">
                <a:solidFill>
                  <a:schemeClr val="tx1"/>
                </a:solidFill>
              </a:rPr>
              <a:t>2010</a:t>
            </a:r>
            <a:r>
              <a:rPr lang="en-US" sz="3200" dirty="0"/>
              <a:t> to support and enhance charitable activities of the Texas State Organization (TSO) of The Delta Kappa Gamma Society International. 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560"/>
              <a:buNone/>
            </a:pPr>
            <a:r>
              <a:rPr lang="en-US" sz="3200" dirty="0"/>
              <a:t>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  <a:p>
            <a:pPr marL="342900" lvl="0" indent="-25145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673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US"/>
              <a:t>Important Information: </a:t>
            </a:r>
            <a:endParaRPr/>
          </a:p>
        </p:txBody>
      </p:sp>
      <p:sp>
        <p:nvSpPr>
          <p:cNvPr id="257" name="Google Shape;257;p37"/>
          <p:cNvSpPr txBox="1">
            <a:spLocks noGrp="1"/>
          </p:cNvSpPr>
          <p:nvPr>
            <p:ph type="body" idx="1"/>
          </p:nvPr>
        </p:nvSpPr>
        <p:spPr>
          <a:xfrm>
            <a:off x="677334" y="1409962"/>
            <a:ext cx="8596668" cy="4936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Font typeface="Wingdings" panose="05000000000000000000" pitchFamily="2" charset="2"/>
              <a:buChar char="Ø"/>
            </a:pPr>
            <a:r>
              <a:rPr lang="en-US" sz="2400" dirty="0"/>
              <a:t>ASTEF Address: P.O. Box 797787    Dallas, TX 75379  (Mailing Address)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Font typeface="Wingdings" panose="05000000000000000000" pitchFamily="2" charset="2"/>
              <a:buChar char="Ø"/>
            </a:pPr>
            <a:r>
              <a:rPr lang="en-US" sz="2400" dirty="0"/>
              <a:t>6220 Campbell Road, Suite 204   Dallas, TX 75248  (Physical Address) </a:t>
            </a:r>
            <a:endParaRPr dirty="0"/>
          </a:p>
          <a:p>
            <a:pPr marL="1257300" lvl="2" indent="-342900" algn="l" rtl="0">
              <a:spcBef>
                <a:spcPts val="1000"/>
              </a:spcBef>
              <a:spcAft>
                <a:spcPts val="0"/>
              </a:spcAft>
              <a:buSzPts val="1920"/>
              <a:buFont typeface="Wingdings" panose="05000000000000000000" pitchFamily="2" charset="2"/>
              <a:buChar char="Ø"/>
            </a:pP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Font typeface="Wingdings" panose="05000000000000000000" pitchFamily="2" charset="2"/>
              <a:buChar char="Ø"/>
            </a:pPr>
            <a:r>
              <a:rPr lang="en-US" sz="2400" dirty="0"/>
              <a:t>Phone Number: 972-930-9945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Font typeface="Wingdings" panose="05000000000000000000" pitchFamily="2" charset="2"/>
              <a:buChar char="Ø"/>
            </a:pPr>
            <a:endParaRPr sz="24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Font typeface="Wingdings" panose="05000000000000000000" pitchFamily="2" charset="2"/>
              <a:buChar char="Ø"/>
            </a:pPr>
            <a:r>
              <a:rPr lang="en-US" sz="2400" dirty="0"/>
              <a:t>Website: </a:t>
            </a:r>
            <a:r>
              <a:rPr lang="en-US" sz="2400" u="sng" dirty="0">
                <a:solidFill>
                  <a:schemeClr val="hlink"/>
                </a:solidFill>
                <a:hlinkClick r:id="rId3"/>
              </a:rPr>
              <a:t>www.astef.org</a:t>
            </a:r>
            <a:endParaRPr sz="24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endParaRPr sz="2400" dirty="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en-US" sz="2400" dirty="0"/>
              <a:t>ASTEF ~ </a:t>
            </a:r>
            <a:r>
              <a:rPr lang="en-US" sz="2400" b="1" i="1" dirty="0"/>
              <a:t>“Impacting Education by Impacting Educators.”</a:t>
            </a:r>
            <a:endParaRPr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423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240"/>
              <a:buFont typeface="Trebuchet MS"/>
              <a:buNone/>
            </a:pPr>
            <a:r>
              <a:rPr lang="en-US" sz="3240" dirty="0"/>
              <a:t>Why ASTEF? </a:t>
            </a:r>
            <a:br>
              <a:rPr lang="en-US" sz="3240" dirty="0"/>
            </a:br>
            <a:r>
              <a:rPr lang="en-US" sz="3240" dirty="0"/>
              <a:t>Our Mission Statement provides the answer </a:t>
            </a:r>
            <a:br>
              <a:rPr lang="en-US" sz="3240" dirty="0"/>
            </a:br>
            <a:endParaRPr sz="3240" dirty="0"/>
          </a:p>
        </p:txBody>
      </p:sp>
      <p:sp>
        <p:nvSpPr>
          <p:cNvPr id="156" name="Google Shape;156;p20"/>
          <p:cNvSpPr txBox="1">
            <a:spLocks noGrp="1"/>
          </p:cNvSpPr>
          <p:nvPr>
            <p:ph type="body" idx="1"/>
          </p:nvPr>
        </p:nvSpPr>
        <p:spPr>
          <a:xfrm>
            <a:off x="1018528" y="2032986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0"/>
              </a:spcAft>
              <a:buSzPts val="2240"/>
              <a:buFont typeface="Wingdings" panose="05000000000000000000" pitchFamily="2" charset="2"/>
              <a:buChar char="Ø"/>
            </a:pPr>
            <a:r>
              <a:rPr lang="en-US" sz="2800" dirty="0"/>
              <a:t>The mission of Alpha State Texas Educational Foundation is:</a:t>
            </a:r>
          </a:p>
          <a:p>
            <a:pPr lvl="1" indent="-457200">
              <a:spcBef>
                <a:spcPts val="0"/>
              </a:spcBef>
              <a:buSzPts val="2240"/>
              <a:buFont typeface="Wingdings" panose="05000000000000000000" pitchFamily="2" charset="2"/>
              <a:buChar char="Ø"/>
            </a:pPr>
            <a:r>
              <a:rPr lang="en-US" sz="2600" dirty="0"/>
              <a:t>to provide funding for activities that support professional and personal growth of women educators in Texas, and </a:t>
            </a:r>
          </a:p>
          <a:p>
            <a:pPr lvl="1" indent="-457200">
              <a:spcBef>
                <a:spcPts val="0"/>
              </a:spcBef>
              <a:buSzPts val="2240"/>
              <a:buFont typeface="Wingdings" panose="05000000000000000000" pitchFamily="2" charset="2"/>
              <a:buChar char="Ø"/>
            </a:pPr>
            <a:r>
              <a:rPr lang="en-US" sz="2600" dirty="0"/>
              <a:t>to promote educational excellence for Texas students.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US"/>
              <a:t>WHO does the Foundation Support? </a:t>
            </a:r>
            <a:endParaRPr/>
          </a:p>
        </p:txBody>
      </p:sp>
      <p:sp>
        <p:nvSpPr>
          <p:cNvPr id="162" name="Google Shape;162;p21"/>
          <p:cNvSpPr txBox="1">
            <a:spLocks noGrp="1"/>
          </p:cNvSpPr>
          <p:nvPr>
            <p:ph type="body" idx="1"/>
          </p:nvPr>
        </p:nvSpPr>
        <p:spPr>
          <a:xfrm>
            <a:off x="977585" y="1833042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0"/>
              </a:spcAft>
              <a:buSzPts val="2560"/>
              <a:buFont typeface="Wingdings" panose="05000000000000000000" pitchFamily="2" charset="2"/>
              <a:buChar char="Ø"/>
            </a:pPr>
            <a:r>
              <a:rPr lang="en-US" sz="3200" b="1" dirty="0"/>
              <a:t>ASTEF supports ALL MEMBERS </a:t>
            </a:r>
            <a:r>
              <a:rPr lang="en-US" sz="3200" dirty="0"/>
              <a:t>of the Texas State Organization</a:t>
            </a:r>
            <a:r>
              <a:rPr lang="en-US" sz="3200" b="1" dirty="0"/>
              <a:t> (TSO)</a:t>
            </a:r>
            <a:r>
              <a:rPr lang="en-US" sz="3200" dirty="0"/>
              <a:t> of Delta Kappa Gamma. Members of TSO are automatically members of the Alpha State Texas Educational Foundation</a:t>
            </a:r>
            <a:r>
              <a:rPr lang="en-US" sz="3200" b="1" dirty="0"/>
              <a:t> (ASTEF). </a:t>
            </a:r>
            <a:endParaRPr dirty="0"/>
          </a:p>
          <a:p>
            <a:pPr marL="285750" lvl="0" indent="-285750" algn="l" rtl="0">
              <a:spcBef>
                <a:spcPts val="1000"/>
              </a:spcBef>
              <a:spcAft>
                <a:spcPts val="0"/>
              </a:spcAft>
              <a:buSzPts val="1440"/>
              <a:buFont typeface="Wingdings" panose="05000000000000000000" pitchFamily="2" charset="2"/>
              <a:buChar char="Ø"/>
            </a:pPr>
            <a:endParaRPr b="1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b="1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485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US" dirty="0"/>
              <a:t>HOW are members supported? </a:t>
            </a:r>
            <a:br>
              <a:rPr lang="en-US" dirty="0"/>
            </a:br>
            <a:r>
              <a:rPr lang="en-US" dirty="0"/>
              <a:t>By way of the Three Major Areas   </a:t>
            </a:r>
            <a:endParaRPr dirty="0"/>
          </a:p>
        </p:txBody>
      </p:sp>
      <p:sp>
        <p:nvSpPr>
          <p:cNvPr id="168" name="Google Shape;168;p22"/>
          <p:cNvSpPr txBox="1">
            <a:spLocks noGrp="1"/>
          </p:cNvSpPr>
          <p:nvPr>
            <p:ph type="body" idx="1"/>
          </p:nvPr>
        </p:nvSpPr>
        <p:spPr>
          <a:xfrm>
            <a:off x="977585" y="191492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Font typeface="Wingdings" panose="05000000000000000000" pitchFamily="2" charset="2"/>
              <a:buChar char="Ø"/>
            </a:pPr>
            <a:r>
              <a:rPr lang="en-US" sz="2400" dirty="0"/>
              <a:t>ASTEF, a non-profit organization, is a partner and fundraiser for the Texas State Organization, building and disbursing funds to enhance the work of DKG in Texas in these </a:t>
            </a:r>
            <a:r>
              <a:rPr lang="en-US" sz="2400" b="1" dirty="0"/>
              <a:t>three Major Areas</a:t>
            </a:r>
            <a:r>
              <a:rPr lang="en-US" sz="2400" dirty="0"/>
              <a:t>:</a:t>
            </a:r>
            <a:endParaRPr sz="2400" b="1" dirty="0"/>
          </a:p>
          <a:p>
            <a:pPr marL="742950" lvl="1" indent="-285750">
              <a:buSzPct val="80000"/>
              <a:buFont typeface="Wingdings" panose="05000000000000000000" pitchFamily="2" charset="2"/>
              <a:buChar char="Ø"/>
            </a:pPr>
            <a:r>
              <a:rPr lang="en-US" sz="2600" dirty="0"/>
              <a:t> SCHOLARSHIPS</a:t>
            </a:r>
            <a:endParaRPr dirty="0"/>
          </a:p>
          <a:p>
            <a:pPr lvl="1" indent="-457200">
              <a:buSzPct val="80000"/>
              <a:buFont typeface="Wingdings" panose="05000000000000000000" pitchFamily="2" charset="2"/>
              <a:buChar char="Ø"/>
            </a:pPr>
            <a:r>
              <a:rPr lang="en-US" sz="2600" dirty="0"/>
              <a:t>LEADERSHIP</a:t>
            </a:r>
            <a:endParaRPr dirty="0"/>
          </a:p>
          <a:p>
            <a:pPr lvl="1" indent="-457200">
              <a:buSzPct val="80000"/>
              <a:buFont typeface="Wingdings" panose="05000000000000000000" pitchFamily="2" charset="2"/>
              <a:buChar char="Ø"/>
            </a:pPr>
            <a:r>
              <a:rPr lang="en-US" sz="2600" dirty="0"/>
              <a:t>PROJECTS 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endParaRPr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US"/>
              <a:t>How does ASTEF support SCHOLARSHIPS? </a:t>
            </a:r>
            <a:endParaRPr/>
          </a:p>
        </p:txBody>
      </p:sp>
      <p:sp>
        <p:nvSpPr>
          <p:cNvPr id="174" name="Google Shape;174;p23"/>
          <p:cNvSpPr txBox="1">
            <a:spLocks noGrp="1"/>
          </p:cNvSpPr>
          <p:nvPr>
            <p:ph type="body" idx="1"/>
          </p:nvPr>
        </p:nvSpPr>
        <p:spPr>
          <a:xfrm>
            <a:off x="963937" y="1437258"/>
            <a:ext cx="8596668" cy="4499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76"/>
              <a:buFont typeface="Wingdings" panose="05000000000000000000" pitchFamily="2" charset="2"/>
              <a:buChar char="Ø"/>
            </a:pPr>
            <a:r>
              <a:rPr lang="en-US" sz="2220" b="1" dirty="0"/>
              <a:t>Scholarships are given to </a:t>
            </a:r>
            <a:r>
              <a:rPr lang="en-US" sz="2800" b="1" dirty="0"/>
              <a:t>TSO Members </a:t>
            </a:r>
            <a:r>
              <a:rPr lang="en-US" sz="2220" b="1" dirty="0"/>
              <a:t>wishing to earn advanced degrees or certifications, attend specialty training, or life-long learning opportunities. Applications and guidelines are on the TSO website and a link is provided on the ASTEF Website under Forms. Deadline: March 1 </a:t>
            </a:r>
            <a:endParaRPr dirty="0"/>
          </a:p>
          <a:p>
            <a:pPr marL="370332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332"/>
              <a:buFont typeface="Wingdings" panose="05000000000000000000" pitchFamily="2" charset="2"/>
              <a:buChar char="Ø"/>
            </a:pPr>
            <a:endParaRPr sz="1665" b="1"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924"/>
              <a:buFont typeface="Wingdings" panose="05000000000000000000" pitchFamily="2" charset="2"/>
              <a:buChar char="Ø"/>
            </a:pPr>
            <a:r>
              <a:rPr lang="en-US" sz="2205" b="1" dirty="0"/>
              <a:t>ASTEF awards </a:t>
            </a:r>
            <a:r>
              <a:rPr lang="en-US" sz="2800" b="1" dirty="0"/>
              <a:t>Aspiring Educator Grants </a:t>
            </a:r>
            <a:r>
              <a:rPr lang="en-US" sz="2205" b="1" dirty="0"/>
              <a:t>to prospective women educators for the completion of a teaching degree or Texas certification. Applicants are sponsored by TSO members. Guidelines and application forms are available on the ASTEF website. Deadline: March 1 </a:t>
            </a:r>
            <a:endParaRPr dirty="0"/>
          </a:p>
          <a:p>
            <a:pPr marL="342900" lvl="0" indent="-25831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332"/>
              <a:buNone/>
            </a:pPr>
            <a:endParaRPr sz="1665" b="1" dirty="0"/>
          </a:p>
          <a:p>
            <a:pPr marL="342900" lvl="0" indent="-25831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332"/>
              <a:buNone/>
            </a:pPr>
            <a:endParaRPr sz="1665" dirty="0"/>
          </a:p>
          <a:p>
            <a:pPr marL="342900" lvl="0" indent="-25831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332"/>
              <a:buNone/>
            </a:pPr>
            <a:endParaRPr sz="166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US"/>
              <a:t>How does ASTEF support LEADERSHIP? </a:t>
            </a:r>
            <a:endParaRPr/>
          </a:p>
        </p:txBody>
      </p:sp>
      <p:sp>
        <p:nvSpPr>
          <p:cNvPr id="180" name="Google Shape;180;p24"/>
          <p:cNvSpPr txBox="1">
            <a:spLocks noGrp="1"/>
          </p:cNvSpPr>
          <p:nvPr>
            <p:ph type="body" idx="1"/>
          </p:nvPr>
        </p:nvSpPr>
        <p:spPr>
          <a:xfrm>
            <a:off x="922994" y="1423610"/>
            <a:ext cx="8596668" cy="5304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Ø"/>
            </a:pPr>
            <a:r>
              <a:rPr lang="en-US" sz="2000" b="1" dirty="0"/>
              <a:t>ASTEF FUNDS leadership training through Leadership Seminars and through sponsoring special speakers at TSO events.</a:t>
            </a:r>
            <a:endParaRPr lang="en-US"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Ø"/>
            </a:pPr>
            <a:r>
              <a:rPr lang="en-US" sz="2000" b="1" dirty="0"/>
              <a:t>Leadership training also includes the </a:t>
            </a:r>
            <a:r>
              <a:rPr lang="en-US" sz="2400" b="1" dirty="0"/>
              <a:t>Leadership Seminar </a:t>
            </a:r>
            <a:r>
              <a:rPr lang="en-US" sz="2000" b="1" dirty="0"/>
              <a:t>held in odd number years whereby 30 members are competitively selected from across the state. </a:t>
            </a:r>
            <a:endParaRPr lang="en-US"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Ø"/>
            </a:pPr>
            <a:endParaRPr sz="2000" b="1"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Ø"/>
            </a:pPr>
            <a:r>
              <a:rPr lang="en-US" sz="2000" b="1" dirty="0"/>
              <a:t>The next Leadership Seminar will be held in February of 2021, but it is not too early to consider applying or encourage someone else to apply.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Ø"/>
            </a:pPr>
            <a:endParaRPr sz="2000" b="1"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Ø"/>
            </a:pPr>
            <a:r>
              <a:rPr lang="en-US" sz="2000" b="1" dirty="0"/>
              <a:t>Applications will be on the TSO website and a link will be provided on the ASTEF website.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sz="20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US" sz="2000" b="1" dirty="0"/>
              <a:t>*Information is found on the ASTEF website under Activities. </a:t>
            </a:r>
            <a:endParaRPr sz="2000" dirty="0"/>
          </a:p>
          <a:p>
            <a:pPr marL="342900" lvl="0" indent="-25145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US"/>
              <a:t>How does ASTEF support PROJECTS?</a:t>
            </a:r>
            <a:endParaRPr/>
          </a:p>
        </p:txBody>
      </p:sp>
      <p:sp>
        <p:nvSpPr>
          <p:cNvPr id="186" name="Google Shape;186;p25"/>
          <p:cNvSpPr txBox="1">
            <a:spLocks noGrp="1"/>
          </p:cNvSpPr>
          <p:nvPr>
            <p:ph type="body" idx="1"/>
          </p:nvPr>
        </p:nvSpPr>
        <p:spPr>
          <a:xfrm>
            <a:off x="677334" y="1323833"/>
            <a:ext cx="8596668" cy="5378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4"/>
              <a:buFont typeface="Wingdings" panose="05000000000000000000" pitchFamily="2" charset="2"/>
              <a:buChar char="Ø"/>
            </a:pPr>
            <a:r>
              <a:rPr lang="en-US" sz="2405" b="1" dirty="0"/>
              <a:t>The Projects fund provides stipends for chapter projects, area projects, or individual members that support educational endeavors benefiting </a:t>
            </a:r>
            <a:r>
              <a:rPr lang="en-US" sz="2405" b="1" u="sng" dirty="0"/>
              <a:t>Texas students and educators.</a:t>
            </a:r>
            <a:endParaRPr dirty="0"/>
          </a:p>
          <a:p>
            <a:pPr marL="465074" lvl="0" indent="-342900" algn="l" rtl="0">
              <a:spcBef>
                <a:spcPts val="1000"/>
              </a:spcBef>
              <a:spcAft>
                <a:spcPts val="0"/>
              </a:spcAft>
              <a:buSzPts val="1924"/>
              <a:buFont typeface="Wingdings" panose="05000000000000000000" pitchFamily="2" charset="2"/>
              <a:buChar char="Ø"/>
            </a:pPr>
            <a:endParaRPr sz="2405" b="1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4"/>
              <a:buFont typeface="Wingdings" panose="05000000000000000000" pitchFamily="2" charset="2"/>
              <a:buChar char="Ø"/>
            </a:pPr>
            <a:r>
              <a:rPr lang="en-US" sz="2405" b="1" dirty="0"/>
              <a:t>Application and guidelines are on the ASTEF website. Generally the forms are posted in October and are due April 1 to the Vice President of Projects and Programs.</a:t>
            </a:r>
            <a:endParaRPr dirty="0"/>
          </a:p>
          <a:p>
            <a:pPr marL="465074" lvl="0" indent="-342900" algn="l" rtl="0">
              <a:spcBef>
                <a:spcPts val="1000"/>
              </a:spcBef>
              <a:spcAft>
                <a:spcPts val="0"/>
              </a:spcAft>
              <a:buSzPts val="1924"/>
              <a:buFont typeface="Wingdings" panose="05000000000000000000" pitchFamily="2" charset="2"/>
              <a:buChar char="Ø"/>
            </a:pPr>
            <a:endParaRPr sz="2405" b="1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332"/>
              <a:buNone/>
            </a:pPr>
            <a:endParaRPr sz="1665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332"/>
              <a:buNone/>
            </a:pPr>
            <a:endParaRPr sz="166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EA3C9E"/>
              </a:buClr>
              <a:buSzPts val="3600"/>
              <a:buFont typeface="Trebuchet MS"/>
              <a:buNone/>
            </a:pPr>
            <a:r>
              <a:rPr lang="en-US" dirty="0"/>
              <a:t>Project Stipends: </a:t>
            </a:r>
            <a:endParaRPr dirty="0"/>
          </a:p>
        </p:txBody>
      </p:sp>
      <p:sp>
        <p:nvSpPr>
          <p:cNvPr id="192" name="Google Shape;192;p26"/>
          <p:cNvSpPr txBox="1">
            <a:spLocks noGrp="1"/>
          </p:cNvSpPr>
          <p:nvPr>
            <p:ph type="body" idx="1"/>
          </p:nvPr>
        </p:nvSpPr>
        <p:spPr>
          <a:xfrm>
            <a:off x="677334" y="2274838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</p:txBody>
      </p:sp>
      <p:sp>
        <p:nvSpPr>
          <p:cNvPr id="193" name="Google Shape;193;p26"/>
          <p:cNvSpPr/>
          <p:nvPr/>
        </p:nvSpPr>
        <p:spPr>
          <a:xfrm>
            <a:off x="1043458" y="1320253"/>
            <a:ext cx="8114190" cy="3785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 2012, the first Project Stipends were awarded in the amount of $1,000. Now fast forward to 2018, $</a:t>
            </a:r>
            <a:r>
              <a:rPr lang="en-US" sz="2400" b="1" dirty="0">
                <a:latin typeface="Trebuchet MS" panose="020B0603020202020204" pitchFamily="34" charset="0"/>
              </a:rPr>
              <a:t>38,030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was awarded at the ASTEF Annual Meeting to 22 deserving chapters. 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sz="2400" b="1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 current ASTEF budget has plans to award up to $40,000 to deserving projects. 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sz="2400" b="1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Start planning now to submit an application!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1073</Words>
  <Application>Microsoft Office PowerPoint</Application>
  <PresentationFormat>Widescreen</PresentationFormat>
  <Paragraphs>164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Noto Sans Symbols</vt:lpstr>
      <vt:lpstr>Trebuchet MS</vt:lpstr>
      <vt:lpstr>Wingdings</vt:lpstr>
      <vt:lpstr>Facet</vt:lpstr>
      <vt:lpstr>The Who, What, When, Where, Why, and How of ASTEF</vt:lpstr>
      <vt:lpstr>What is ASTEF? </vt:lpstr>
      <vt:lpstr>Why ASTEF?  Our Mission Statement provides the answer  </vt:lpstr>
      <vt:lpstr>WHO does the Foundation Support? </vt:lpstr>
      <vt:lpstr>HOW are members supported?  By way of the Three Major Areas   </vt:lpstr>
      <vt:lpstr>How does ASTEF support SCHOLARSHIPS? </vt:lpstr>
      <vt:lpstr>How does ASTEF support LEADERSHIP? </vt:lpstr>
      <vt:lpstr>How does ASTEF support PROJECTS?</vt:lpstr>
      <vt:lpstr>Project Stipends: </vt:lpstr>
      <vt:lpstr>HOW are funds generated?</vt:lpstr>
      <vt:lpstr>Fundraising Opportunities: </vt:lpstr>
      <vt:lpstr>PowerPoint Presentation</vt:lpstr>
      <vt:lpstr>PowerPoint Presentation</vt:lpstr>
      <vt:lpstr>Other Ideas: </vt:lpstr>
      <vt:lpstr>Keep in Mind: </vt:lpstr>
      <vt:lpstr>WHO Manages the Operations of the Foundation?</vt:lpstr>
      <vt:lpstr>Check-Out the Website!   www.astef.org</vt:lpstr>
      <vt:lpstr>PowerPoint Presentation</vt:lpstr>
      <vt:lpstr>PowerPoint Presentation</vt:lpstr>
      <vt:lpstr>Important Information: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Who, What, When, Where, Why, and How of ASTEF</dc:title>
  <dc:creator>Rhonda Posey</dc:creator>
  <cp:lastModifiedBy>Rhonda Posey</cp:lastModifiedBy>
  <cp:revision>30</cp:revision>
  <dcterms:modified xsi:type="dcterms:W3CDTF">2019-04-22T16:46:17Z</dcterms:modified>
</cp:coreProperties>
</file>